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3"/>
  </p:notesMasterIdLst>
  <p:sldIdLst>
    <p:sldId id="257" r:id="rId2"/>
    <p:sldId id="258" r:id="rId3"/>
    <p:sldId id="259" r:id="rId4"/>
    <p:sldId id="266" r:id="rId5"/>
    <p:sldId id="261" r:id="rId6"/>
    <p:sldId id="263" r:id="rId7"/>
    <p:sldId id="264" r:id="rId8"/>
    <p:sldId id="267" r:id="rId9"/>
    <p:sldId id="268" r:id="rId10"/>
    <p:sldId id="269" r:id="rId11"/>
    <p:sldId id="25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DD89B-5F24-43CF-A002-C809BD73D51B}" type="datetimeFigureOut">
              <a:rPr lang="it-IT" smtClean="0"/>
              <a:t>21/11/2021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295DA-7331-4850-803F-0BD11384F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759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7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5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0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1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1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9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6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magine che contiene cielo, mappa, testo&#10;&#10;Descrizione generata automaticamente">
            <a:extLst>
              <a:ext uri="{FF2B5EF4-FFF2-40B4-BE49-F238E27FC236}">
                <a16:creationId xmlns:a16="http://schemas.microsoft.com/office/drawing/2014/main" id="{5DEE2D04-DAD4-4661-BCA0-E20C771B9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9684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4" name="Top Left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Bottom Right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71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6377061-963A-4700-A053-B3C80C208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96" y="496739"/>
            <a:ext cx="4908921" cy="4064637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it-IT" sz="5400" dirty="0">
                <a:solidFill>
                  <a:srgbClr val="FFFFFF"/>
                </a:solidFill>
              </a:rPr>
              <a:t>Brain MRI processing for </a:t>
            </a:r>
            <a:r>
              <a:rPr lang="it-IT" sz="5400" dirty="0" err="1">
                <a:solidFill>
                  <a:srgbClr val="FFFFFF"/>
                </a:solidFill>
              </a:rPr>
              <a:t>enhancing</a:t>
            </a:r>
            <a:r>
              <a:rPr lang="it-IT" sz="5400" dirty="0">
                <a:solidFill>
                  <a:srgbClr val="FFFFFF"/>
                </a:solidFill>
              </a:rPr>
              <a:t> </a:t>
            </a:r>
            <a:r>
              <a:rPr lang="it-IT" sz="5400" dirty="0" err="1">
                <a:solidFill>
                  <a:srgbClr val="FFFFFF"/>
                </a:solidFill>
              </a:rPr>
              <a:t>Alzheimer’s</a:t>
            </a:r>
            <a:r>
              <a:rPr lang="it-IT" sz="5400" dirty="0">
                <a:solidFill>
                  <a:srgbClr val="FFFFFF"/>
                </a:solidFill>
              </a:rPr>
              <a:t> </a:t>
            </a:r>
            <a:r>
              <a:rPr lang="it-IT" sz="5400" dirty="0" err="1">
                <a:solidFill>
                  <a:srgbClr val="FFFFFF"/>
                </a:solidFill>
              </a:rPr>
              <a:t>diagnosis</a:t>
            </a:r>
            <a:endParaRPr lang="it-IT" sz="54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D8BD165-2019-4A78-9001-71FCC8131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411" y="5534228"/>
            <a:ext cx="4315878" cy="171027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it-IT" sz="2200" dirty="0">
                <a:solidFill>
                  <a:srgbClr val="FFFFFF"/>
                </a:solidFill>
              </a:rPr>
              <a:t>Michela Proietti 1739846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it-IT" sz="2200" dirty="0">
                <a:solidFill>
                  <a:srgbClr val="FFFFFF"/>
                </a:solidFill>
              </a:rPr>
              <a:t>Sofia Santilli 1813509</a:t>
            </a:r>
          </a:p>
        </p:txBody>
      </p:sp>
      <p:grpSp>
        <p:nvGrpSpPr>
          <p:cNvPr id="81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36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1364D2-7A52-46D9-8130-2408AA41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3"/>
            <a:ext cx="10515600" cy="1114052"/>
          </a:xfrm>
        </p:spPr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7E57E5-E2E4-4012-AD86-22F2EB9E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813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 Daiki </a:t>
            </a:r>
            <a:r>
              <a:rPr lang="en-US" sz="1800" dirty="0" err="1"/>
              <a:t>Tamada</a:t>
            </a:r>
            <a:r>
              <a:rPr lang="en-US" sz="1800" dirty="0"/>
              <a:t>, </a:t>
            </a:r>
            <a:r>
              <a:rPr lang="en-US" sz="1800" i="1" dirty="0"/>
              <a:t>“Review: Noise and artifact reduction for MRI using deep learning”</a:t>
            </a:r>
            <a:r>
              <a:rPr lang="en-US" sz="1800" dirty="0"/>
              <a:t>. 28 February 2020, Department of Radiology, University of Yamanashi, Chuo, Yamanashi, 409-3898, Japan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M. Tian and K. Song, </a:t>
            </a:r>
            <a:r>
              <a:rPr lang="en-US" sz="1800" i="1" dirty="0"/>
              <a:t>"Boosting Magnetic Resonance Image Denoising With Generative Adversarial Networks“</a:t>
            </a:r>
            <a:r>
              <a:rPr lang="en-US" sz="1800" dirty="0"/>
              <a:t>, in IEEE Access, vol. 9, pp. 62266-62275, 2021, </a:t>
            </a:r>
            <a:r>
              <a:rPr lang="en-US" sz="1800" dirty="0" err="1"/>
              <a:t>doi</a:t>
            </a:r>
            <a:r>
              <a:rPr lang="en-US" sz="1800" dirty="0"/>
              <a:t>: 10.1109/ACCESS.2021.3073944.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it-IT" sz="1800" i="0" u="none" strike="noStrike" baseline="0" dirty="0" err="1"/>
              <a:t>Nagaraj</a:t>
            </a:r>
            <a:r>
              <a:rPr lang="it-IT" sz="1800" i="0" u="none" strike="noStrike" baseline="0" dirty="0"/>
              <a:t> </a:t>
            </a:r>
            <a:r>
              <a:rPr lang="it-IT" sz="1800" i="0" u="none" strike="noStrike" baseline="0" dirty="0" err="1"/>
              <a:t>Yamanakkanavar</a:t>
            </a:r>
            <a:r>
              <a:rPr lang="it-IT" sz="1800" i="0" u="none" strike="noStrike" baseline="0" dirty="0"/>
              <a:t>, </a:t>
            </a:r>
            <a:r>
              <a:rPr lang="it-IT" sz="1800" i="0" u="none" strike="noStrike" baseline="0" dirty="0" err="1"/>
              <a:t>Jae</a:t>
            </a:r>
            <a:r>
              <a:rPr lang="it-IT" sz="1800" i="0" u="none" strike="noStrike" baseline="0" dirty="0"/>
              <a:t> Young Choi and </a:t>
            </a:r>
            <a:r>
              <a:rPr lang="it-IT" sz="1800" i="0" u="none" strike="noStrike" baseline="0" dirty="0" err="1"/>
              <a:t>Bumshik</a:t>
            </a:r>
            <a:r>
              <a:rPr lang="it-IT" sz="1800" i="0" u="none" strike="noStrike" baseline="0" dirty="0"/>
              <a:t> Lee, </a:t>
            </a:r>
            <a:r>
              <a:rPr lang="en-US" sz="1800" i="1" dirty="0"/>
              <a:t>“Review: MRI Segmentation and Classification of Human Brain Using Deep Learning for Diagnosis of Alzheimer’s Disease: A Survey”</a:t>
            </a:r>
            <a:r>
              <a:rPr lang="en-US" sz="1800" dirty="0"/>
              <a:t>, 7 June 2020, </a:t>
            </a:r>
            <a:r>
              <a:rPr lang="en-US" sz="1800" b="0" i="0" u="none" strike="noStrike" baseline="0" dirty="0"/>
              <a:t>Department of Information and Communications Engineering, Chosun University, Gwangju 61452, Korea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err="1"/>
              <a:t>Haoyu</a:t>
            </a:r>
            <a:r>
              <a:rPr lang="en-US" sz="1800" dirty="0"/>
              <a:t> Ren, Mostafa El-</a:t>
            </a:r>
            <a:r>
              <a:rPr lang="en-US" sz="1800" dirty="0" err="1"/>
              <a:t>Khamy</a:t>
            </a:r>
            <a:r>
              <a:rPr lang="en-US" sz="1800" dirty="0"/>
              <a:t>, </a:t>
            </a:r>
            <a:r>
              <a:rPr lang="en-US" sz="1800" dirty="0" err="1"/>
              <a:t>Jungwon</a:t>
            </a:r>
            <a:r>
              <a:rPr lang="en-US" sz="1800" dirty="0"/>
              <a:t> Lee, </a:t>
            </a:r>
            <a:r>
              <a:rPr lang="en-US" sz="1800" i="1" dirty="0"/>
              <a:t>“DN-</a:t>
            </a:r>
            <a:r>
              <a:rPr lang="en-US" sz="1800" i="1" dirty="0" err="1"/>
              <a:t>ResNet</a:t>
            </a:r>
            <a:r>
              <a:rPr lang="en-US" sz="1800" i="1" dirty="0"/>
              <a:t>: Efficient Deep Residual Network for Image Denoising”</a:t>
            </a:r>
            <a:r>
              <a:rPr lang="en-US" sz="1800" dirty="0"/>
              <a:t>, 16 October 2018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sz="1800" dirty="0"/>
              <a:t>Nikolas </a:t>
            </a:r>
            <a:r>
              <a:rPr lang="it-IT" sz="1800" dirty="0" err="1"/>
              <a:t>Adaloglou</a:t>
            </a:r>
            <a:r>
              <a:rPr lang="it-IT" sz="1800" dirty="0"/>
              <a:t>, </a:t>
            </a:r>
            <a:r>
              <a:rPr lang="en-US" sz="1800" i="1" dirty="0"/>
              <a:t>”Understanding the receptive field of deep convolutional networks”</a:t>
            </a:r>
            <a:r>
              <a:rPr lang="en-US" sz="1800" dirty="0"/>
              <a:t>, 2 July 2020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sz="1800" dirty="0"/>
              <a:t>Nikolas </a:t>
            </a:r>
            <a:r>
              <a:rPr lang="it-IT" sz="1800" dirty="0" err="1"/>
              <a:t>Adaloglou</a:t>
            </a:r>
            <a:r>
              <a:rPr lang="it-IT" sz="1800" dirty="0"/>
              <a:t>, </a:t>
            </a:r>
            <a:r>
              <a:rPr lang="en-US" sz="1800" dirty="0"/>
              <a:t>” Intuitive Explanation of Skip Connections in Deep Learning”, 23 March 2020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37284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B2EEA95-52DC-4495-B9DE-AAAC01C2C6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10849" y="-564246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481EA4E-0EB6-4D40-8FE1-870360A8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205" y="4971610"/>
            <a:ext cx="10190071" cy="1299290"/>
          </a:xfrm>
        </p:spPr>
        <p:txBody>
          <a:bodyPr anchor="b">
            <a:noAutofit/>
          </a:bodyPr>
          <a:lstStyle/>
          <a:p>
            <a:r>
              <a:rPr lang="it-IT" sz="9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Questions</a:t>
            </a:r>
            <a:r>
              <a:rPr lang="it-IT" sz="9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22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5788C0-52F5-4A0B-B03A-EBD8B2562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80" y="250797"/>
            <a:ext cx="9253704" cy="1325563"/>
          </a:xfrm>
        </p:spPr>
        <p:txBody>
          <a:bodyPr>
            <a:norm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Alzheimer </a:t>
            </a:r>
            <a:r>
              <a:rPr lang="it-IT" dirty="0" err="1"/>
              <a:t>Disease</a:t>
            </a:r>
            <a:r>
              <a:rPr lang="it-IT" dirty="0"/>
              <a:t> (AD)?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EE4E7-44EB-45BE-8F21-E2836A39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06" y="1797343"/>
            <a:ext cx="5257800" cy="4220991"/>
          </a:xfrm>
        </p:spPr>
        <p:txBody>
          <a:bodyPr>
            <a:normAutofit lnSpcReduction="10000"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2400" b="0" i="0" u="none" strike="noStrike" baseline="0" dirty="0">
                <a:latin typeface="NimbusRomNo9L-Regu"/>
              </a:rPr>
              <a:t>AD is a neurodegenerative disease that gradually affects neural cells, causing a progressive dementia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NimbusRomNo9L-Regu"/>
              </a:rPr>
              <a:t>It mainly affects the elderly population, even if initial signs of degeneration can be detected even in younger individuals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NimbusRomNo9L-Regu"/>
              </a:rPr>
              <a:t>The main indicators for the diagnosis of Alzheimer are tissue atrophy, </a:t>
            </a:r>
            <a:r>
              <a:rPr lang="en-US" sz="2400" dirty="0" err="1">
                <a:latin typeface="NimbusRomNo9L-Regu"/>
              </a:rPr>
              <a:t>precuneus</a:t>
            </a:r>
            <a:r>
              <a:rPr lang="en-US" sz="2400" dirty="0">
                <a:latin typeface="NimbusRomNo9L-Regu"/>
              </a:rPr>
              <a:t> and hippocampus atrophy</a:t>
            </a:r>
            <a:endParaRPr lang="it-IT" sz="3600" dirty="0">
              <a:latin typeface="NimbusRomNo9L-Regu"/>
            </a:endParaRPr>
          </a:p>
        </p:txBody>
      </p:sp>
      <p:pic>
        <p:nvPicPr>
          <p:cNvPr id="1026" name="Picture 2" descr="Visualizza immagine di origine">
            <a:extLst>
              <a:ext uri="{FF2B5EF4-FFF2-40B4-BE49-F238E27FC236}">
                <a16:creationId xmlns:a16="http://schemas.microsoft.com/office/drawing/2014/main" id="{368318AB-44C1-4789-A33F-B8E6EB699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54" y="1751134"/>
            <a:ext cx="6096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37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88F8CC-C0CB-49A2-88C3-2944837E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96" y="-10233"/>
            <a:ext cx="9864146" cy="1325563"/>
          </a:xfrm>
        </p:spPr>
        <p:txBody>
          <a:bodyPr>
            <a:noAutofit/>
          </a:bodyPr>
          <a:lstStyle/>
          <a:p>
            <a:r>
              <a:rPr lang="it-IT" dirty="0" err="1"/>
              <a:t>Magnetic</a:t>
            </a:r>
            <a:r>
              <a:rPr lang="it-IT" dirty="0"/>
              <a:t> </a:t>
            </a:r>
            <a:r>
              <a:rPr lang="it-IT" dirty="0" err="1"/>
              <a:t>resonance</a:t>
            </a:r>
            <a:r>
              <a:rPr lang="it-IT" dirty="0"/>
              <a:t> imaging (MRI)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9CF0DC-4145-46CA-89B0-425D9F833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78" y="1279865"/>
            <a:ext cx="4661397" cy="1858352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it-IT" sz="2400" dirty="0">
                <a:latin typeface="NimbusRomNo9L-Regu"/>
              </a:rPr>
              <a:t>High </a:t>
            </a:r>
            <a:r>
              <a:rPr lang="it-IT" sz="2400" dirty="0" err="1">
                <a:latin typeface="NimbusRomNo9L-Regu"/>
              </a:rPr>
              <a:t>spatial</a:t>
            </a:r>
            <a:r>
              <a:rPr lang="it-IT" sz="2400" dirty="0">
                <a:latin typeface="NimbusRomNo9L-Regu"/>
              </a:rPr>
              <a:t> </a:t>
            </a:r>
            <a:r>
              <a:rPr lang="it-IT" sz="2400" dirty="0" err="1">
                <a:latin typeface="NimbusRomNo9L-Regu"/>
              </a:rPr>
              <a:t>resolution</a:t>
            </a:r>
            <a:endParaRPr lang="it-IT" sz="2400" dirty="0">
              <a:latin typeface="NimbusRomNo9L-Regu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2400" dirty="0" err="1">
                <a:latin typeface="NimbusRomNo9L-Regu"/>
              </a:rPr>
              <a:t>Ability</a:t>
            </a:r>
            <a:r>
              <a:rPr lang="it-IT" sz="2400" dirty="0">
                <a:latin typeface="NimbusRomNo9L-Regu"/>
              </a:rPr>
              <a:t> to </a:t>
            </a:r>
            <a:r>
              <a:rPr lang="it-IT" sz="2400" dirty="0" err="1">
                <a:latin typeface="NimbusRomNo9L-Regu"/>
              </a:rPr>
              <a:t>contrast</a:t>
            </a:r>
            <a:r>
              <a:rPr lang="it-IT" sz="2400" dirty="0">
                <a:latin typeface="NimbusRomNo9L-Regu"/>
              </a:rPr>
              <a:t> soft </a:t>
            </a:r>
            <a:r>
              <a:rPr lang="it-IT" sz="2400" dirty="0" err="1">
                <a:latin typeface="NimbusRomNo9L-Regu"/>
              </a:rPr>
              <a:t>tissue</a:t>
            </a:r>
            <a:endParaRPr lang="it-IT" sz="2400" dirty="0">
              <a:latin typeface="NimbusRomNo9L-Regu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2400" dirty="0">
                <a:latin typeface="NimbusRomNo9L-Regu"/>
              </a:rPr>
              <a:t>Non-</a:t>
            </a:r>
            <a:r>
              <a:rPr lang="it-IT" sz="2400" dirty="0" err="1">
                <a:latin typeface="NimbusRomNo9L-Regu"/>
              </a:rPr>
              <a:t>invasiveness</a:t>
            </a:r>
            <a:endParaRPr lang="it-IT" sz="2400" dirty="0">
              <a:latin typeface="NimbusRomNo9L-Regu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2400" dirty="0" err="1">
                <a:latin typeface="NimbusRomNo9L-Regu"/>
              </a:rPr>
              <a:t>Less</a:t>
            </a:r>
            <a:r>
              <a:rPr lang="it-IT" sz="2400" dirty="0">
                <a:latin typeface="NimbusRomNo9L-Regu"/>
              </a:rPr>
              <a:t> health risks </a:t>
            </a:r>
            <a:r>
              <a:rPr lang="it-IT" sz="2400" dirty="0" err="1">
                <a:latin typeface="NimbusRomNo9L-Regu"/>
              </a:rPr>
              <a:t>than</a:t>
            </a:r>
            <a:r>
              <a:rPr lang="it-IT" sz="2400" dirty="0">
                <a:latin typeface="NimbusRomNo9L-Regu"/>
              </a:rPr>
              <a:t> PET or CT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DC15166-EC0D-40C8-AAD1-6137152BCC29}"/>
              </a:ext>
            </a:extLst>
          </p:cNvPr>
          <p:cNvSpPr txBox="1"/>
          <p:nvPr/>
        </p:nvSpPr>
        <p:spPr>
          <a:xfrm>
            <a:off x="6803889" y="1545518"/>
            <a:ext cx="4465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 err="1">
                <a:latin typeface="NimbusRomNo9L-Regu"/>
              </a:rPr>
              <a:t>Automatic</a:t>
            </a:r>
            <a:r>
              <a:rPr lang="it-IT" sz="2400" dirty="0">
                <a:latin typeface="NimbusRomNo9L-Regu"/>
              </a:rPr>
              <a:t> </a:t>
            </a:r>
            <a:r>
              <a:rPr lang="it-IT" sz="2400" dirty="0" err="1">
                <a:latin typeface="NimbusRomNo9L-Regu"/>
              </a:rPr>
              <a:t>analysis</a:t>
            </a:r>
            <a:r>
              <a:rPr lang="it-IT" sz="2400" dirty="0">
                <a:latin typeface="NimbusRomNo9L-Regu"/>
              </a:rPr>
              <a:t> of brain MRI </a:t>
            </a:r>
            <a:r>
              <a:rPr lang="it-IT" sz="2400" dirty="0" err="1">
                <a:latin typeface="NimbusRomNo9L-Regu"/>
              </a:rPr>
              <a:t>allows</a:t>
            </a:r>
            <a:r>
              <a:rPr lang="it-IT" sz="2400" dirty="0">
                <a:latin typeface="NimbusRomNo9L-Regu"/>
              </a:rPr>
              <a:t> to </a:t>
            </a:r>
            <a:r>
              <a:rPr lang="it-IT" sz="2400" dirty="0" err="1">
                <a:latin typeface="NimbusRomNo9L-Regu"/>
              </a:rPr>
              <a:t>have</a:t>
            </a:r>
            <a:r>
              <a:rPr lang="it-IT" sz="2400" dirty="0">
                <a:latin typeface="NimbusRomNo9L-Regu"/>
              </a:rPr>
              <a:t> an </a:t>
            </a:r>
            <a:r>
              <a:rPr lang="it-IT" sz="2400" b="1" dirty="0">
                <a:solidFill>
                  <a:schemeClr val="accent5"/>
                </a:solidFill>
                <a:latin typeface="NimbusRomNo9L-Regu"/>
              </a:rPr>
              <a:t>early </a:t>
            </a:r>
            <a:r>
              <a:rPr lang="it-IT" sz="2400" b="1" dirty="0" err="1">
                <a:solidFill>
                  <a:schemeClr val="accent5"/>
                </a:solidFill>
                <a:latin typeface="NimbusRomNo9L-Regu"/>
              </a:rPr>
              <a:t>diagnosis</a:t>
            </a:r>
            <a:r>
              <a:rPr lang="it-IT" sz="2400" b="1" dirty="0">
                <a:solidFill>
                  <a:schemeClr val="accent5"/>
                </a:solidFill>
                <a:latin typeface="NimbusRomNo9L-Regu"/>
              </a:rPr>
              <a:t> </a:t>
            </a:r>
            <a:r>
              <a:rPr lang="it-IT" sz="2400" dirty="0">
                <a:latin typeface="NimbusRomNo9L-Regu"/>
              </a:rPr>
              <a:t>of Alzheimer</a:t>
            </a:r>
          </a:p>
        </p:txBody>
      </p:sp>
      <p:sp>
        <p:nvSpPr>
          <p:cNvPr id="16" name="Parentesi quadra chiusa 15">
            <a:extLst>
              <a:ext uri="{FF2B5EF4-FFF2-40B4-BE49-F238E27FC236}">
                <a16:creationId xmlns:a16="http://schemas.microsoft.com/office/drawing/2014/main" id="{4A586414-9EA4-4A27-B5AB-784ED003633C}"/>
              </a:ext>
            </a:extLst>
          </p:cNvPr>
          <p:cNvSpPr/>
          <p:nvPr/>
        </p:nvSpPr>
        <p:spPr>
          <a:xfrm>
            <a:off x="5720979" y="1211814"/>
            <a:ext cx="72540" cy="1858352"/>
          </a:xfrm>
          <a:prstGeom prst="rightBracket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24753273-1CF3-4BE2-B2A6-60AEF4E63C3D}"/>
              </a:ext>
            </a:extLst>
          </p:cNvPr>
          <p:cNvSpPr/>
          <p:nvPr/>
        </p:nvSpPr>
        <p:spPr>
          <a:xfrm>
            <a:off x="5951774" y="2015699"/>
            <a:ext cx="693860" cy="25058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5226C27-D900-49F3-A638-F90BF84CA6E8}"/>
              </a:ext>
            </a:extLst>
          </p:cNvPr>
          <p:cNvSpPr txBox="1">
            <a:spLocks/>
          </p:cNvSpPr>
          <p:nvPr/>
        </p:nvSpPr>
        <p:spPr>
          <a:xfrm>
            <a:off x="915977" y="3603882"/>
            <a:ext cx="4877542" cy="3080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it-IT" sz="2400" dirty="0" err="1">
                <a:latin typeface="NimbusRomNo9L-Regu"/>
              </a:rPr>
              <a:t>Artifacts</a:t>
            </a:r>
            <a:endParaRPr lang="it-IT" sz="2400" dirty="0">
              <a:latin typeface="NimbusRomNo9L-Regu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sz="2000" dirty="0" err="1">
                <a:latin typeface="NimbusRomNo9L-Regu"/>
              </a:rPr>
              <a:t>Respiratory</a:t>
            </a:r>
            <a:r>
              <a:rPr lang="it-IT" sz="2000" dirty="0">
                <a:latin typeface="NimbusRomNo9L-Regu"/>
              </a:rPr>
              <a:t> and </a:t>
            </a:r>
            <a:r>
              <a:rPr lang="it-IT" sz="2000" dirty="0" err="1">
                <a:latin typeface="NimbusRomNo9L-Regu"/>
              </a:rPr>
              <a:t>cardiac</a:t>
            </a:r>
            <a:r>
              <a:rPr lang="it-IT" sz="2000" dirty="0">
                <a:latin typeface="NimbusRomNo9L-Regu"/>
              </a:rPr>
              <a:t> </a:t>
            </a:r>
            <a:r>
              <a:rPr lang="it-IT" sz="2000" dirty="0" err="1">
                <a:latin typeface="NimbusRomNo9L-Regu"/>
              </a:rPr>
              <a:t>motion</a:t>
            </a:r>
            <a:endParaRPr lang="it-IT" sz="2000" dirty="0">
              <a:latin typeface="NimbusRomNo9L-Regu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sz="2000" dirty="0">
                <a:latin typeface="NimbusRomNo9L-Regu"/>
              </a:rPr>
              <a:t>Inappropriate </a:t>
            </a:r>
            <a:r>
              <a:rPr lang="it-IT" sz="2000" dirty="0" err="1">
                <a:latin typeface="NimbusRomNo9L-Regu"/>
              </a:rPr>
              <a:t>spatial</a:t>
            </a:r>
            <a:r>
              <a:rPr lang="it-IT" sz="2000" dirty="0">
                <a:latin typeface="NimbusRomNo9L-Regu"/>
              </a:rPr>
              <a:t> </a:t>
            </a:r>
            <a:r>
              <a:rPr lang="it-IT" sz="2000" dirty="0" err="1">
                <a:latin typeface="NimbusRomNo9L-Regu"/>
              </a:rPr>
              <a:t>encoding</a:t>
            </a:r>
            <a:endParaRPr lang="it-IT" sz="2000" dirty="0">
              <a:latin typeface="NimbusRomNo9L-Regu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2400" dirty="0">
                <a:latin typeface="NimbusRomNo9L-Regu"/>
              </a:rPr>
              <a:t>Thermal </a:t>
            </a:r>
            <a:r>
              <a:rPr lang="it-IT" sz="2400" dirty="0" err="1">
                <a:latin typeface="NimbusRomNo9L-Regu"/>
              </a:rPr>
              <a:t>noise</a:t>
            </a:r>
            <a:endParaRPr lang="it-IT" sz="2400" dirty="0">
              <a:latin typeface="NimbusRomNo9L-Regu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sz="2000" dirty="0">
                <a:latin typeface="NimbusRomNo9L-Regu"/>
              </a:rPr>
              <a:t>Hardware-</a:t>
            </a:r>
            <a:r>
              <a:rPr lang="it-IT" sz="2000" dirty="0" err="1">
                <a:latin typeface="NimbusRomNo9L-Regu"/>
              </a:rPr>
              <a:t>induced</a:t>
            </a:r>
            <a:r>
              <a:rPr lang="it-IT" sz="2000" dirty="0">
                <a:latin typeface="NimbusRomNo9L-Regu"/>
              </a:rPr>
              <a:t> </a:t>
            </a:r>
            <a:r>
              <a:rPr lang="it-IT" sz="2000" dirty="0" err="1">
                <a:latin typeface="NimbusRomNo9L-Regu"/>
              </a:rPr>
              <a:t>errors</a:t>
            </a:r>
            <a:endParaRPr lang="it-IT" sz="2000" dirty="0">
              <a:latin typeface="NimbusRomNo9L-Regu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it-IT" sz="2000" dirty="0">
                <a:latin typeface="NimbusRomNo9L-Regu"/>
              </a:rPr>
              <a:t>Body temperature</a:t>
            </a:r>
            <a:endParaRPr lang="it-IT" sz="2400" dirty="0">
              <a:latin typeface="NimbusRomNo9L-Regu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2400" dirty="0" err="1">
                <a:latin typeface="NimbusRomNo9L-Regu"/>
              </a:rPr>
              <a:t>Other</a:t>
            </a:r>
            <a:r>
              <a:rPr lang="it-IT" sz="2400" dirty="0">
                <a:latin typeface="NimbusRomNo9L-Regu"/>
              </a:rPr>
              <a:t> </a:t>
            </a:r>
            <a:r>
              <a:rPr lang="it-IT" sz="2400" dirty="0" err="1">
                <a:latin typeface="NimbusRomNo9L-Regu"/>
              </a:rPr>
              <a:t>noises</a:t>
            </a:r>
            <a:endParaRPr lang="it-IT" sz="2400" dirty="0">
              <a:latin typeface="NimbusRomNo9L-Regu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2400" dirty="0">
                <a:latin typeface="NimbusRomNo9L-Regu"/>
              </a:rPr>
              <a:t>Low SNR in some </a:t>
            </a:r>
            <a:r>
              <a:rPr lang="it-IT" sz="2400" dirty="0" err="1">
                <a:latin typeface="NimbusRomNo9L-Regu"/>
              </a:rPr>
              <a:t>regions</a:t>
            </a:r>
            <a:r>
              <a:rPr lang="it-IT" sz="2400" dirty="0">
                <a:latin typeface="NimbusRomNo9L-Regu"/>
              </a:rPr>
              <a:t> or </a:t>
            </a:r>
            <a:r>
              <a:rPr lang="it-IT" sz="2400" dirty="0" err="1">
                <a:latin typeface="NimbusRomNo9L-Regu"/>
              </a:rPr>
              <a:t>tissues</a:t>
            </a:r>
            <a:endParaRPr lang="it-IT" sz="2400" dirty="0">
              <a:latin typeface="NimbusRomNo9L-Regu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endParaRPr lang="it-IT" sz="2000" dirty="0">
              <a:latin typeface="NimbusRomNo9L-Regu"/>
            </a:endParaRPr>
          </a:p>
        </p:txBody>
      </p:sp>
      <p:sp>
        <p:nvSpPr>
          <p:cNvPr id="22" name="Parentesi quadra chiusa 21">
            <a:extLst>
              <a:ext uri="{FF2B5EF4-FFF2-40B4-BE49-F238E27FC236}">
                <a16:creationId xmlns:a16="http://schemas.microsoft.com/office/drawing/2014/main" id="{A8D2386E-A1B9-4CB2-940A-7A55CCB998C2}"/>
              </a:ext>
            </a:extLst>
          </p:cNvPr>
          <p:cNvSpPr/>
          <p:nvPr/>
        </p:nvSpPr>
        <p:spPr>
          <a:xfrm>
            <a:off x="5720979" y="3600389"/>
            <a:ext cx="72540" cy="2950980"/>
          </a:xfrm>
          <a:prstGeom prst="rightBracket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C7CFCFE6-1B89-47E6-A258-18B47004ABBD}"/>
              </a:ext>
            </a:extLst>
          </p:cNvPr>
          <p:cNvSpPr/>
          <p:nvPr/>
        </p:nvSpPr>
        <p:spPr>
          <a:xfrm>
            <a:off x="5951774" y="4855440"/>
            <a:ext cx="693860" cy="25058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02FE7B0-3F47-4FAB-BEB9-13A32AE33813}"/>
              </a:ext>
            </a:extLst>
          </p:cNvPr>
          <p:cNvSpPr txBox="1"/>
          <p:nvPr/>
        </p:nvSpPr>
        <p:spPr>
          <a:xfrm>
            <a:off x="6803889" y="4357362"/>
            <a:ext cx="45686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 err="1">
                <a:solidFill>
                  <a:schemeClr val="accent5"/>
                </a:solidFill>
                <a:latin typeface="NimbusRomNo9L-Regu"/>
              </a:rPr>
              <a:t>Accuracy</a:t>
            </a:r>
            <a:r>
              <a:rPr lang="it-IT" sz="2400" b="1" dirty="0">
                <a:solidFill>
                  <a:schemeClr val="accent5"/>
                </a:solidFill>
                <a:latin typeface="NimbusRomNo9L-Regu"/>
              </a:rPr>
              <a:t> </a:t>
            </a:r>
            <a:r>
              <a:rPr lang="it-IT" sz="2400" b="1" dirty="0" err="1">
                <a:solidFill>
                  <a:schemeClr val="accent5"/>
                </a:solidFill>
                <a:latin typeface="NimbusRomNo9L-Regu"/>
              </a:rPr>
              <a:t>limit</a:t>
            </a:r>
            <a:r>
              <a:rPr lang="it-IT" sz="2400" b="1" dirty="0">
                <a:solidFill>
                  <a:schemeClr val="accent5"/>
                </a:solidFill>
                <a:latin typeface="NimbusRomNo9L-Regu"/>
              </a:rPr>
              <a:t> </a:t>
            </a:r>
            <a:r>
              <a:rPr lang="it-IT" sz="2400" dirty="0">
                <a:latin typeface="NimbusRomNo9L-Regu"/>
              </a:rPr>
              <a:t>in the </a:t>
            </a:r>
            <a:r>
              <a:rPr lang="it-IT" sz="2400" dirty="0" err="1">
                <a:latin typeface="NimbusRomNo9L-Regu"/>
              </a:rPr>
              <a:t>current</a:t>
            </a:r>
            <a:r>
              <a:rPr lang="it-IT" sz="2400" dirty="0">
                <a:latin typeface="NimbusRomNo9L-Regu"/>
              </a:rPr>
              <a:t> state-of-the-art for </a:t>
            </a:r>
            <a:r>
              <a:rPr lang="it-IT" sz="2400" dirty="0" err="1">
                <a:latin typeface="NimbusRomNo9L-Regu"/>
              </a:rPr>
              <a:t>segmentation</a:t>
            </a:r>
            <a:r>
              <a:rPr lang="it-IT" sz="2400" dirty="0">
                <a:latin typeface="NimbusRomNo9L-Regu"/>
              </a:rPr>
              <a:t> and </a:t>
            </a:r>
            <a:r>
              <a:rPr lang="it-IT" sz="2400" dirty="0" err="1">
                <a:latin typeface="NimbusRomNo9L-Regu"/>
              </a:rPr>
              <a:t>classification</a:t>
            </a:r>
            <a:r>
              <a:rPr lang="it-IT" sz="2400" dirty="0">
                <a:latin typeface="NimbusRomNo9L-Regu"/>
              </a:rPr>
              <a:t> </a:t>
            </a:r>
            <a:r>
              <a:rPr lang="it-IT" sz="2400" dirty="0" err="1">
                <a:latin typeface="NimbusRomNo9L-Regu"/>
              </a:rPr>
              <a:t>methods</a:t>
            </a:r>
            <a:endParaRPr lang="it-IT" sz="2400" dirty="0">
              <a:latin typeface="NimbusRomNo9L-Regu"/>
            </a:endParaRPr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6588F8CC-C0CB-49A2-88C3-2944837E5ADB}"/>
              </a:ext>
            </a:extLst>
          </p:cNvPr>
          <p:cNvSpPr txBox="1">
            <a:spLocks/>
          </p:cNvSpPr>
          <p:nvPr/>
        </p:nvSpPr>
        <p:spPr>
          <a:xfrm>
            <a:off x="734949" y="-6740"/>
            <a:ext cx="98641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Magnetic</a:t>
            </a:r>
            <a:r>
              <a:rPr lang="it-IT" dirty="0"/>
              <a:t> </a:t>
            </a:r>
            <a:r>
              <a:rPr lang="it-IT" dirty="0" err="1"/>
              <a:t>resonance</a:t>
            </a:r>
            <a:r>
              <a:rPr lang="it-IT" dirty="0"/>
              <a:t> imaging (MRI)</a:t>
            </a:r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B8DA17C5-A27E-4444-858E-27192FF33419}"/>
              </a:ext>
            </a:extLst>
          </p:cNvPr>
          <p:cNvSpPr/>
          <p:nvPr/>
        </p:nvSpPr>
        <p:spPr>
          <a:xfrm>
            <a:off x="5641514" y="2828365"/>
            <a:ext cx="304009" cy="5692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B433642D-C47F-4B05-8038-83CB1F4B8C7D}"/>
              </a:ext>
            </a:extLst>
          </p:cNvPr>
          <p:cNvSpPr/>
          <p:nvPr/>
        </p:nvSpPr>
        <p:spPr>
          <a:xfrm>
            <a:off x="5641513" y="4821391"/>
            <a:ext cx="304009" cy="5692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47E42A-4E89-4D41-9FAA-DABA1D24D281}"/>
              </a:ext>
            </a:extLst>
          </p:cNvPr>
          <p:cNvSpPr txBox="1"/>
          <p:nvPr/>
        </p:nvSpPr>
        <p:spPr>
          <a:xfrm>
            <a:off x="3509185" y="5559779"/>
            <a:ext cx="45686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4400" b="1" dirty="0">
                <a:solidFill>
                  <a:schemeClr val="accent5"/>
                </a:solidFill>
                <a:latin typeface="NimbusRomNo9L-Regu"/>
              </a:rPr>
              <a:t>IMAGE DENOISING</a:t>
            </a:r>
            <a:endParaRPr lang="it-IT" sz="4400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240215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26602 0.0007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7" y="2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3.33333E-6 L -0.27031 -0.1301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-650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15" grpId="0"/>
      <p:bldP spid="15" grpId="1"/>
      <p:bldP spid="16" grpId="0" animBg="1"/>
      <p:bldP spid="16" grpId="1" animBg="1"/>
      <p:bldP spid="17" grpId="0" animBg="1"/>
      <p:bldP spid="17" grpId="1" animBg="1"/>
      <p:bldP spid="20" grpId="0"/>
      <p:bldP spid="20" grpId="1"/>
      <p:bldP spid="22" grpId="0" animBg="1"/>
      <p:bldP spid="22" grpId="1" animBg="1"/>
      <p:bldP spid="23" grpId="0" animBg="1"/>
      <p:bldP spid="23" grpId="1" animBg="1"/>
      <p:bldP spid="25" grpId="0"/>
      <p:bldP spid="25" grpId="1"/>
      <p:bldP spid="19" grpId="0"/>
      <p:bldP spid="4" grpId="0" animBg="1"/>
      <p:bldP spid="26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FC6ED7B2-31D4-49D9-B16F-1325FB0DE27C}"/>
              </a:ext>
            </a:extLst>
          </p:cNvPr>
          <p:cNvSpPr/>
          <p:nvPr/>
        </p:nvSpPr>
        <p:spPr>
          <a:xfrm>
            <a:off x="6978652" y="912531"/>
            <a:ext cx="5106510" cy="3247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284F16-0628-41C4-AD61-F5A8B8A9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95" y="194586"/>
            <a:ext cx="9682506" cy="572192"/>
          </a:xfrm>
        </p:spPr>
        <p:txBody>
          <a:bodyPr>
            <a:normAutofit fontScale="90000"/>
          </a:bodyPr>
          <a:lstStyle/>
          <a:p>
            <a:r>
              <a:rPr lang="it-IT" sz="4800" dirty="0"/>
              <a:t>K-</a:t>
            </a:r>
            <a:r>
              <a:rPr lang="it-IT" sz="4800" dirty="0" err="1"/>
              <a:t>space</a:t>
            </a:r>
            <a:r>
              <a:rPr lang="it-IT" sz="4800" dirty="0"/>
              <a:t> and </a:t>
            </a:r>
            <a:r>
              <a:rPr lang="it-IT" sz="4800" dirty="0" err="1"/>
              <a:t>noise</a:t>
            </a:r>
            <a:r>
              <a:rPr lang="it-IT" sz="4800" dirty="0"/>
              <a:t> </a:t>
            </a:r>
            <a:r>
              <a:rPr lang="it-IT" sz="4800" dirty="0" err="1"/>
              <a:t>distributions</a:t>
            </a:r>
            <a:endParaRPr lang="it-IT" sz="48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DF401C-FE06-45CD-9A16-1C3B095C9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385" y="1144332"/>
            <a:ext cx="4341044" cy="278393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16296F0-7741-4986-BA81-FC5647F17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" y="912531"/>
            <a:ext cx="6871815" cy="3247534"/>
          </a:xfrm>
          <a:prstGeom prst="rect">
            <a:avLst/>
          </a:prstGeom>
        </p:spPr>
      </p:pic>
      <p:pic>
        <p:nvPicPr>
          <p:cNvPr id="18" name="Immagine 17" descr="Immagine che contiene arma&#10;&#10;Descrizione generata automaticamente">
            <a:extLst>
              <a:ext uri="{FF2B5EF4-FFF2-40B4-BE49-F238E27FC236}">
                <a16:creationId xmlns:a16="http://schemas.microsoft.com/office/drawing/2014/main" id="{3720902A-B3F1-4722-99EA-6F94230C7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88" y="4563682"/>
            <a:ext cx="1619892" cy="165808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50F48B6-12D3-4EC8-8353-3C103A801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1" y="4563683"/>
            <a:ext cx="1686920" cy="165808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7D3C36EB-7677-466B-B9FD-BC63296D1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68" y="4563683"/>
            <a:ext cx="1686919" cy="165808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03BC28-BFDC-40B2-9711-F47D5F07BD73}"/>
              </a:ext>
            </a:extLst>
          </p:cNvPr>
          <p:cNvSpPr txBox="1"/>
          <p:nvPr/>
        </p:nvSpPr>
        <p:spPr>
          <a:xfrm>
            <a:off x="643406" y="6324860"/>
            <a:ext cx="2073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Gaussian</a:t>
            </a:r>
            <a:r>
              <a:rPr lang="it-IT" sz="1600" dirty="0"/>
              <a:t> </a:t>
            </a:r>
            <a:r>
              <a:rPr lang="it-IT" sz="1600" dirty="0" err="1"/>
              <a:t>distribution</a:t>
            </a:r>
            <a:endParaRPr lang="it-IT" sz="160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0EF9424-17B2-4195-8CBC-B7405463A6B0}"/>
              </a:ext>
            </a:extLst>
          </p:cNvPr>
          <p:cNvSpPr txBox="1"/>
          <p:nvPr/>
        </p:nvSpPr>
        <p:spPr>
          <a:xfrm>
            <a:off x="4435472" y="6324860"/>
            <a:ext cx="2073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Gaussian</a:t>
            </a:r>
            <a:r>
              <a:rPr lang="it-IT" sz="1600" dirty="0"/>
              <a:t> </a:t>
            </a:r>
            <a:r>
              <a:rPr lang="it-IT" sz="1600" dirty="0" err="1"/>
              <a:t>distribution</a:t>
            </a:r>
            <a:endParaRPr lang="it-IT" sz="16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6C2ADD1-E4FF-41DC-BC3E-6FC2B0A70572}"/>
              </a:ext>
            </a:extLst>
          </p:cNvPr>
          <p:cNvSpPr txBox="1"/>
          <p:nvPr/>
        </p:nvSpPr>
        <p:spPr>
          <a:xfrm>
            <a:off x="7520878" y="6324860"/>
            <a:ext cx="1800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Rician</a:t>
            </a:r>
            <a:r>
              <a:rPr lang="it-IT" sz="1600" dirty="0"/>
              <a:t> </a:t>
            </a:r>
            <a:r>
              <a:rPr lang="it-IT" sz="1600" dirty="0" err="1"/>
              <a:t>distribution</a:t>
            </a:r>
            <a:endParaRPr lang="it-IT" sz="1600" dirty="0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BD9328F-4FA5-41CD-BDAD-BA2DC35DCD11}"/>
              </a:ext>
            </a:extLst>
          </p:cNvPr>
          <p:cNvSpPr/>
          <p:nvPr/>
        </p:nvSpPr>
        <p:spPr>
          <a:xfrm>
            <a:off x="6618505" y="2599152"/>
            <a:ext cx="720298" cy="138953"/>
          </a:xfrm>
          <a:custGeom>
            <a:avLst/>
            <a:gdLst>
              <a:gd name="connsiteX0" fmla="*/ 0 w 635133"/>
              <a:gd name="connsiteY0" fmla="*/ 34738 h 138953"/>
              <a:gd name="connsiteX1" fmla="*/ 565657 w 635133"/>
              <a:gd name="connsiteY1" fmla="*/ 34738 h 138953"/>
              <a:gd name="connsiteX2" fmla="*/ 565657 w 635133"/>
              <a:gd name="connsiteY2" fmla="*/ 0 h 138953"/>
              <a:gd name="connsiteX3" fmla="*/ 635133 w 635133"/>
              <a:gd name="connsiteY3" fmla="*/ 69477 h 138953"/>
              <a:gd name="connsiteX4" fmla="*/ 565657 w 635133"/>
              <a:gd name="connsiteY4" fmla="*/ 138953 h 138953"/>
              <a:gd name="connsiteX5" fmla="*/ 565657 w 635133"/>
              <a:gd name="connsiteY5" fmla="*/ 104215 h 138953"/>
              <a:gd name="connsiteX6" fmla="*/ 0 w 635133"/>
              <a:gd name="connsiteY6" fmla="*/ 104215 h 138953"/>
              <a:gd name="connsiteX7" fmla="*/ 0 w 635133"/>
              <a:gd name="connsiteY7" fmla="*/ 34738 h 138953"/>
              <a:gd name="connsiteX0" fmla="*/ 0 w 720298"/>
              <a:gd name="connsiteY0" fmla="*/ 34738 h 138953"/>
              <a:gd name="connsiteX1" fmla="*/ 565657 w 720298"/>
              <a:gd name="connsiteY1" fmla="*/ 34738 h 138953"/>
              <a:gd name="connsiteX2" fmla="*/ 565657 w 720298"/>
              <a:gd name="connsiteY2" fmla="*/ 0 h 138953"/>
              <a:gd name="connsiteX3" fmla="*/ 720298 w 720298"/>
              <a:gd name="connsiteY3" fmla="*/ 64994 h 138953"/>
              <a:gd name="connsiteX4" fmla="*/ 565657 w 720298"/>
              <a:gd name="connsiteY4" fmla="*/ 138953 h 138953"/>
              <a:gd name="connsiteX5" fmla="*/ 565657 w 720298"/>
              <a:gd name="connsiteY5" fmla="*/ 104215 h 138953"/>
              <a:gd name="connsiteX6" fmla="*/ 0 w 720298"/>
              <a:gd name="connsiteY6" fmla="*/ 104215 h 138953"/>
              <a:gd name="connsiteX7" fmla="*/ 0 w 720298"/>
              <a:gd name="connsiteY7" fmla="*/ 34738 h 13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298" h="138953">
                <a:moveTo>
                  <a:pt x="0" y="34738"/>
                </a:moveTo>
                <a:lnTo>
                  <a:pt x="565657" y="34738"/>
                </a:lnTo>
                <a:lnTo>
                  <a:pt x="565657" y="0"/>
                </a:lnTo>
                <a:lnTo>
                  <a:pt x="720298" y="64994"/>
                </a:lnTo>
                <a:lnTo>
                  <a:pt x="565657" y="138953"/>
                </a:lnTo>
                <a:lnTo>
                  <a:pt x="565657" y="104215"/>
                </a:lnTo>
                <a:lnTo>
                  <a:pt x="0" y="104215"/>
                </a:lnTo>
                <a:lnTo>
                  <a:pt x="0" y="34738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275D797-3E09-4709-878C-392D2FE8969B}"/>
              </a:ext>
            </a:extLst>
          </p:cNvPr>
          <p:cNvSpPr txBox="1"/>
          <p:nvPr/>
        </p:nvSpPr>
        <p:spPr>
          <a:xfrm>
            <a:off x="6707469" y="2166965"/>
            <a:ext cx="54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x I</a:t>
            </a:r>
          </a:p>
        </p:txBody>
      </p:sp>
      <p:sp>
        <p:nvSpPr>
          <p:cNvPr id="31" name="Freccia a destra 23">
            <a:extLst>
              <a:ext uri="{FF2B5EF4-FFF2-40B4-BE49-F238E27FC236}">
                <a16:creationId xmlns:a16="http://schemas.microsoft.com/office/drawing/2014/main" id="{3260272F-3DB0-44E5-AABF-13A883B17289}"/>
              </a:ext>
            </a:extLst>
          </p:cNvPr>
          <p:cNvSpPr/>
          <p:nvPr/>
        </p:nvSpPr>
        <p:spPr>
          <a:xfrm rot="5400000">
            <a:off x="1438956" y="4271565"/>
            <a:ext cx="465924" cy="134471"/>
          </a:xfrm>
          <a:custGeom>
            <a:avLst/>
            <a:gdLst>
              <a:gd name="connsiteX0" fmla="*/ 0 w 635133"/>
              <a:gd name="connsiteY0" fmla="*/ 34738 h 138953"/>
              <a:gd name="connsiteX1" fmla="*/ 565657 w 635133"/>
              <a:gd name="connsiteY1" fmla="*/ 34738 h 138953"/>
              <a:gd name="connsiteX2" fmla="*/ 565657 w 635133"/>
              <a:gd name="connsiteY2" fmla="*/ 0 h 138953"/>
              <a:gd name="connsiteX3" fmla="*/ 635133 w 635133"/>
              <a:gd name="connsiteY3" fmla="*/ 69477 h 138953"/>
              <a:gd name="connsiteX4" fmla="*/ 565657 w 635133"/>
              <a:gd name="connsiteY4" fmla="*/ 138953 h 138953"/>
              <a:gd name="connsiteX5" fmla="*/ 565657 w 635133"/>
              <a:gd name="connsiteY5" fmla="*/ 104215 h 138953"/>
              <a:gd name="connsiteX6" fmla="*/ 0 w 635133"/>
              <a:gd name="connsiteY6" fmla="*/ 104215 h 138953"/>
              <a:gd name="connsiteX7" fmla="*/ 0 w 635133"/>
              <a:gd name="connsiteY7" fmla="*/ 34738 h 138953"/>
              <a:gd name="connsiteX0" fmla="*/ 0 w 720298"/>
              <a:gd name="connsiteY0" fmla="*/ 34738 h 138953"/>
              <a:gd name="connsiteX1" fmla="*/ 565657 w 720298"/>
              <a:gd name="connsiteY1" fmla="*/ 34738 h 138953"/>
              <a:gd name="connsiteX2" fmla="*/ 565657 w 720298"/>
              <a:gd name="connsiteY2" fmla="*/ 0 h 138953"/>
              <a:gd name="connsiteX3" fmla="*/ 720298 w 720298"/>
              <a:gd name="connsiteY3" fmla="*/ 64994 h 138953"/>
              <a:gd name="connsiteX4" fmla="*/ 565657 w 720298"/>
              <a:gd name="connsiteY4" fmla="*/ 138953 h 138953"/>
              <a:gd name="connsiteX5" fmla="*/ 565657 w 720298"/>
              <a:gd name="connsiteY5" fmla="*/ 104215 h 138953"/>
              <a:gd name="connsiteX6" fmla="*/ 0 w 720298"/>
              <a:gd name="connsiteY6" fmla="*/ 104215 h 138953"/>
              <a:gd name="connsiteX7" fmla="*/ 0 w 720298"/>
              <a:gd name="connsiteY7" fmla="*/ 34738 h 13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298" h="138953">
                <a:moveTo>
                  <a:pt x="0" y="34738"/>
                </a:moveTo>
                <a:lnTo>
                  <a:pt x="565657" y="34738"/>
                </a:lnTo>
                <a:lnTo>
                  <a:pt x="565657" y="0"/>
                </a:lnTo>
                <a:lnTo>
                  <a:pt x="720298" y="64994"/>
                </a:lnTo>
                <a:lnTo>
                  <a:pt x="565657" y="138953"/>
                </a:lnTo>
                <a:lnTo>
                  <a:pt x="565657" y="104215"/>
                </a:lnTo>
                <a:lnTo>
                  <a:pt x="0" y="104215"/>
                </a:lnTo>
                <a:lnTo>
                  <a:pt x="0" y="34738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a destra 23">
            <a:extLst>
              <a:ext uri="{FF2B5EF4-FFF2-40B4-BE49-F238E27FC236}">
                <a16:creationId xmlns:a16="http://schemas.microsoft.com/office/drawing/2014/main" id="{D10CEB7A-E88B-4DA6-89E6-FA03B02F246C}"/>
              </a:ext>
            </a:extLst>
          </p:cNvPr>
          <p:cNvSpPr/>
          <p:nvPr/>
        </p:nvSpPr>
        <p:spPr>
          <a:xfrm rot="5400000">
            <a:off x="5239363" y="4263485"/>
            <a:ext cx="465924" cy="134471"/>
          </a:xfrm>
          <a:custGeom>
            <a:avLst/>
            <a:gdLst>
              <a:gd name="connsiteX0" fmla="*/ 0 w 635133"/>
              <a:gd name="connsiteY0" fmla="*/ 34738 h 138953"/>
              <a:gd name="connsiteX1" fmla="*/ 565657 w 635133"/>
              <a:gd name="connsiteY1" fmla="*/ 34738 h 138953"/>
              <a:gd name="connsiteX2" fmla="*/ 565657 w 635133"/>
              <a:gd name="connsiteY2" fmla="*/ 0 h 138953"/>
              <a:gd name="connsiteX3" fmla="*/ 635133 w 635133"/>
              <a:gd name="connsiteY3" fmla="*/ 69477 h 138953"/>
              <a:gd name="connsiteX4" fmla="*/ 565657 w 635133"/>
              <a:gd name="connsiteY4" fmla="*/ 138953 h 138953"/>
              <a:gd name="connsiteX5" fmla="*/ 565657 w 635133"/>
              <a:gd name="connsiteY5" fmla="*/ 104215 h 138953"/>
              <a:gd name="connsiteX6" fmla="*/ 0 w 635133"/>
              <a:gd name="connsiteY6" fmla="*/ 104215 h 138953"/>
              <a:gd name="connsiteX7" fmla="*/ 0 w 635133"/>
              <a:gd name="connsiteY7" fmla="*/ 34738 h 138953"/>
              <a:gd name="connsiteX0" fmla="*/ 0 w 720298"/>
              <a:gd name="connsiteY0" fmla="*/ 34738 h 138953"/>
              <a:gd name="connsiteX1" fmla="*/ 565657 w 720298"/>
              <a:gd name="connsiteY1" fmla="*/ 34738 h 138953"/>
              <a:gd name="connsiteX2" fmla="*/ 565657 w 720298"/>
              <a:gd name="connsiteY2" fmla="*/ 0 h 138953"/>
              <a:gd name="connsiteX3" fmla="*/ 720298 w 720298"/>
              <a:gd name="connsiteY3" fmla="*/ 64994 h 138953"/>
              <a:gd name="connsiteX4" fmla="*/ 565657 w 720298"/>
              <a:gd name="connsiteY4" fmla="*/ 138953 h 138953"/>
              <a:gd name="connsiteX5" fmla="*/ 565657 w 720298"/>
              <a:gd name="connsiteY5" fmla="*/ 104215 h 138953"/>
              <a:gd name="connsiteX6" fmla="*/ 0 w 720298"/>
              <a:gd name="connsiteY6" fmla="*/ 104215 h 138953"/>
              <a:gd name="connsiteX7" fmla="*/ 0 w 720298"/>
              <a:gd name="connsiteY7" fmla="*/ 34738 h 13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298" h="138953">
                <a:moveTo>
                  <a:pt x="0" y="34738"/>
                </a:moveTo>
                <a:lnTo>
                  <a:pt x="565657" y="34738"/>
                </a:lnTo>
                <a:lnTo>
                  <a:pt x="565657" y="0"/>
                </a:lnTo>
                <a:lnTo>
                  <a:pt x="720298" y="64994"/>
                </a:lnTo>
                <a:lnTo>
                  <a:pt x="565657" y="138953"/>
                </a:lnTo>
                <a:lnTo>
                  <a:pt x="565657" y="104215"/>
                </a:lnTo>
                <a:lnTo>
                  <a:pt x="0" y="104215"/>
                </a:lnTo>
                <a:lnTo>
                  <a:pt x="0" y="34738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a destra 23">
            <a:extLst>
              <a:ext uri="{FF2B5EF4-FFF2-40B4-BE49-F238E27FC236}">
                <a16:creationId xmlns:a16="http://schemas.microsoft.com/office/drawing/2014/main" id="{72CCF6CE-B20D-46BA-A21E-33895101BF7C}"/>
              </a:ext>
            </a:extLst>
          </p:cNvPr>
          <p:cNvSpPr/>
          <p:nvPr/>
        </p:nvSpPr>
        <p:spPr>
          <a:xfrm rot="5400000">
            <a:off x="8190549" y="4294639"/>
            <a:ext cx="465924" cy="134471"/>
          </a:xfrm>
          <a:custGeom>
            <a:avLst/>
            <a:gdLst>
              <a:gd name="connsiteX0" fmla="*/ 0 w 635133"/>
              <a:gd name="connsiteY0" fmla="*/ 34738 h 138953"/>
              <a:gd name="connsiteX1" fmla="*/ 565657 w 635133"/>
              <a:gd name="connsiteY1" fmla="*/ 34738 h 138953"/>
              <a:gd name="connsiteX2" fmla="*/ 565657 w 635133"/>
              <a:gd name="connsiteY2" fmla="*/ 0 h 138953"/>
              <a:gd name="connsiteX3" fmla="*/ 635133 w 635133"/>
              <a:gd name="connsiteY3" fmla="*/ 69477 h 138953"/>
              <a:gd name="connsiteX4" fmla="*/ 565657 w 635133"/>
              <a:gd name="connsiteY4" fmla="*/ 138953 h 138953"/>
              <a:gd name="connsiteX5" fmla="*/ 565657 w 635133"/>
              <a:gd name="connsiteY5" fmla="*/ 104215 h 138953"/>
              <a:gd name="connsiteX6" fmla="*/ 0 w 635133"/>
              <a:gd name="connsiteY6" fmla="*/ 104215 h 138953"/>
              <a:gd name="connsiteX7" fmla="*/ 0 w 635133"/>
              <a:gd name="connsiteY7" fmla="*/ 34738 h 138953"/>
              <a:gd name="connsiteX0" fmla="*/ 0 w 720298"/>
              <a:gd name="connsiteY0" fmla="*/ 34738 h 138953"/>
              <a:gd name="connsiteX1" fmla="*/ 565657 w 720298"/>
              <a:gd name="connsiteY1" fmla="*/ 34738 h 138953"/>
              <a:gd name="connsiteX2" fmla="*/ 565657 w 720298"/>
              <a:gd name="connsiteY2" fmla="*/ 0 h 138953"/>
              <a:gd name="connsiteX3" fmla="*/ 720298 w 720298"/>
              <a:gd name="connsiteY3" fmla="*/ 64994 h 138953"/>
              <a:gd name="connsiteX4" fmla="*/ 565657 w 720298"/>
              <a:gd name="connsiteY4" fmla="*/ 138953 h 138953"/>
              <a:gd name="connsiteX5" fmla="*/ 565657 w 720298"/>
              <a:gd name="connsiteY5" fmla="*/ 104215 h 138953"/>
              <a:gd name="connsiteX6" fmla="*/ 0 w 720298"/>
              <a:gd name="connsiteY6" fmla="*/ 104215 h 138953"/>
              <a:gd name="connsiteX7" fmla="*/ 0 w 720298"/>
              <a:gd name="connsiteY7" fmla="*/ 34738 h 13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298" h="138953">
                <a:moveTo>
                  <a:pt x="0" y="34738"/>
                </a:moveTo>
                <a:lnTo>
                  <a:pt x="565657" y="34738"/>
                </a:lnTo>
                <a:lnTo>
                  <a:pt x="565657" y="0"/>
                </a:lnTo>
                <a:lnTo>
                  <a:pt x="720298" y="64994"/>
                </a:lnTo>
                <a:lnTo>
                  <a:pt x="565657" y="138953"/>
                </a:lnTo>
                <a:lnTo>
                  <a:pt x="565657" y="104215"/>
                </a:lnTo>
                <a:lnTo>
                  <a:pt x="0" y="104215"/>
                </a:lnTo>
                <a:lnTo>
                  <a:pt x="0" y="34738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32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  <p:bldP spid="26" grpId="0"/>
      <p:bldP spid="27" grpId="0"/>
      <p:bldP spid="24" grpId="0" animBg="1"/>
      <p:bldP spid="25" grpId="0"/>
      <p:bldP spid="31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588F8CC-C0CB-49A2-88C3-2944837E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02" y="96508"/>
            <a:ext cx="10744389" cy="1325563"/>
          </a:xfrm>
        </p:spPr>
        <p:txBody>
          <a:bodyPr>
            <a:noAutofit/>
          </a:bodyPr>
          <a:lstStyle/>
          <a:p>
            <a:r>
              <a:rPr lang="it-IT" dirty="0"/>
              <a:t>State-of-the-art in MRI </a:t>
            </a:r>
            <a:r>
              <a:rPr lang="it-IT" dirty="0" err="1"/>
              <a:t>Denoising</a:t>
            </a: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39CF0DC-4145-46CA-89B0-425D9F833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932" y="1422071"/>
            <a:ext cx="9860131" cy="401385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chemeClr val="accent5"/>
                </a:solidFill>
                <a:latin typeface="NimbusRomNo9L-Regu"/>
              </a:rPr>
              <a:t>Filtering</a:t>
            </a:r>
            <a:r>
              <a:rPr lang="en-US" sz="2400" dirty="0">
                <a:solidFill>
                  <a:schemeClr val="tx1"/>
                </a:solidFill>
                <a:latin typeface="NimbusRomNo9L-Regu"/>
              </a:rPr>
              <a:t>,</a:t>
            </a:r>
            <a:r>
              <a:rPr lang="en-US" sz="2400" b="1" i="1" dirty="0">
                <a:solidFill>
                  <a:schemeClr val="accent5"/>
                </a:solidFill>
                <a:latin typeface="NimbusRomNo9L-Regu"/>
              </a:rPr>
              <a:t> transformations</a:t>
            </a:r>
            <a:r>
              <a:rPr lang="en-US" sz="2400" dirty="0">
                <a:latin typeface="NimbusRomNo9L-Regu"/>
              </a:rPr>
              <a:t>, or </a:t>
            </a:r>
            <a:r>
              <a:rPr lang="en-US" sz="2400" b="1" i="1" dirty="0">
                <a:solidFill>
                  <a:schemeClr val="accent5"/>
                </a:solidFill>
                <a:latin typeface="NimbusRomNo9L-Regu"/>
              </a:rPr>
              <a:t>statistical methods </a:t>
            </a:r>
            <a:r>
              <a:rPr lang="en-US" sz="2400" dirty="0">
                <a:latin typeface="NimbusRomNo9L-Regu"/>
              </a:rPr>
              <a:t>(bilateral filtering, non-local means and BM3D currently are  </a:t>
            </a:r>
            <a:r>
              <a:rPr lang="it-IT" sz="2400" dirty="0">
                <a:latin typeface="NimbusRomNo9L-Regu"/>
              </a:rPr>
              <a:t>t</a:t>
            </a:r>
            <a:r>
              <a:rPr lang="en-US" sz="2400" dirty="0">
                <a:latin typeface="NimbusRomNo9L-Regu"/>
              </a:rPr>
              <a:t>he most widely-used)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i="1" dirty="0" err="1">
                <a:solidFill>
                  <a:schemeClr val="accent5"/>
                </a:solidFill>
                <a:latin typeface="NimbusRomNo9L-Regu"/>
              </a:rPr>
              <a:t>Convolutional</a:t>
            </a:r>
            <a:r>
              <a:rPr lang="it-IT" sz="2400" b="1" i="1" dirty="0">
                <a:solidFill>
                  <a:schemeClr val="accent5"/>
                </a:solidFill>
                <a:latin typeface="NimbusRomNo9L-Regu"/>
              </a:rPr>
              <a:t> </a:t>
            </a:r>
            <a:r>
              <a:rPr lang="it-IT" sz="2400" b="1" i="1" dirty="0" err="1">
                <a:solidFill>
                  <a:schemeClr val="accent5"/>
                </a:solidFill>
                <a:latin typeface="NimbusRomNo9L-Regu"/>
              </a:rPr>
              <a:t>NNs</a:t>
            </a:r>
            <a:r>
              <a:rPr lang="it-IT" sz="2400" dirty="0">
                <a:latin typeface="NimbusRomNo9L-Regu"/>
              </a:rPr>
              <a:t>: </a:t>
            </a:r>
            <a:r>
              <a:rPr lang="it-IT" sz="2400" dirty="0" err="1">
                <a:latin typeface="NimbusRomNo9L-Regu"/>
              </a:rPr>
              <a:t>exploited</a:t>
            </a:r>
            <a:r>
              <a:rPr lang="it-IT" sz="2400" dirty="0">
                <a:latin typeface="NimbusRomNo9L-Regu"/>
              </a:rPr>
              <a:t> for </a:t>
            </a:r>
            <a:r>
              <a:rPr lang="it-IT" sz="2400" dirty="0" err="1">
                <a:latin typeface="NimbusRomNo9L-Regu"/>
              </a:rPr>
              <a:t>their</a:t>
            </a:r>
            <a:r>
              <a:rPr lang="it-IT" sz="2400" dirty="0">
                <a:latin typeface="NimbusRomNo9L-Regu"/>
              </a:rPr>
              <a:t> small </a:t>
            </a:r>
            <a:r>
              <a:rPr lang="it-IT" sz="2400" dirty="0" err="1">
                <a:latin typeface="NimbusRomNo9L-Regu"/>
              </a:rPr>
              <a:t>receptive</a:t>
            </a:r>
            <a:r>
              <a:rPr lang="it-IT" sz="2400" dirty="0">
                <a:latin typeface="NimbusRomNo9L-Regu"/>
              </a:rPr>
              <a:t> </a:t>
            </a:r>
            <a:r>
              <a:rPr lang="it-IT" sz="2400" dirty="0" err="1">
                <a:latin typeface="NimbusRomNo9L-Regu"/>
              </a:rPr>
              <a:t>field</a:t>
            </a:r>
            <a:r>
              <a:rPr lang="it-IT" sz="2400" dirty="0">
                <a:latin typeface="NimbusRomNo9L-Regu"/>
              </a:rPr>
              <a:t> (SCNN, </a:t>
            </a:r>
            <a:r>
              <a:rPr lang="it-IT" sz="2400" dirty="0" err="1">
                <a:latin typeface="NimbusRomNo9L-Regu"/>
              </a:rPr>
              <a:t>DnCNN</a:t>
            </a:r>
            <a:r>
              <a:rPr lang="it-IT" sz="2400" dirty="0">
                <a:latin typeface="NimbusRomNo9L-Regu"/>
              </a:rPr>
              <a:t>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i="1" dirty="0" err="1">
                <a:solidFill>
                  <a:schemeClr val="accent5"/>
                </a:solidFill>
                <a:latin typeface="NimbusRomNo9L-Regu"/>
              </a:rPr>
              <a:t>Autoencoders</a:t>
            </a:r>
            <a:r>
              <a:rPr lang="it-IT" sz="2400" dirty="0">
                <a:latin typeface="NimbusRomNo9L-Regu"/>
              </a:rPr>
              <a:t>: </a:t>
            </a:r>
            <a:r>
              <a:rPr lang="en-US" sz="2400" dirty="0">
                <a:latin typeface="NimbusRomNo9L-Regu"/>
              </a:rPr>
              <a:t>may loose important information (as edge or fine structure)</a:t>
            </a:r>
            <a:endParaRPr lang="it-IT" sz="2400" dirty="0">
              <a:latin typeface="NimbusRomNo9L-Regu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i="1" dirty="0">
                <a:solidFill>
                  <a:schemeClr val="accent5"/>
                </a:solidFill>
                <a:latin typeface="NimbusRomNo9L-Regu"/>
              </a:rPr>
              <a:t>U-net</a:t>
            </a:r>
            <a:r>
              <a:rPr lang="it-IT" sz="2400" dirty="0">
                <a:latin typeface="NimbusRomNo9L-Regu"/>
              </a:rPr>
              <a:t>: large </a:t>
            </a:r>
            <a:r>
              <a:rPr lang="it-IT" sz="2400" dirty="0" err="1">
                <a:latin typeface="NimbusRomNo9L-Regu"/>
              </a:rPr>
              <a:t>receptive</a:t>
            </a:r>
            <a:r>
              <a:rPr lang="it-IT" sz="2400" dirty="0">
                <a:latin typeface="NimbusRomNo9L-Regu"/>
              </a:rPr>
              <a:t> field by </a:t>
            </a:r>
            <a:r>
              <a:rPr lang="it-IT" sz="2400" dirty="0" err="1">
                <a:latin typeface="NimbusRomNo9L-Regu"/>
              </a:rPr>
              <a:t>utilizing</a:t>
            </a:r>
            <a:r>
              <a:rPr lang="it-IT" sz="2400" dirty="0">
                <a:latin typeface="NimbusRomNo9L-Regu"/>
              </a:rPr>
              <a:t> multi-scale features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i="1" dirty="0" err="1">
                <a:solidFill>
                  <a:schemeClr val="accent5"/>
                </a:solidFill>
                <a:latin typeface="NimbusRomNo9L-Regu"/>
              </a:rPr>
              <a:t>GANs</a:t>
            </a:r>
            <a:r>
              <a:rPr lang="it-IT" sz="2400" dirty="0">
                <a:latin typeface="NimbusRomNo9L-Regu"/>
              </a:rPr>
              <a:t>: U-net </a:t>
            </a:r>
            <a:r>
              <a:rPr lang="it-IT" sz="2400" dirty="0" err="1">
                <a:latin typeface="NimbusRomNo9L-Regu"/>
              </a:rPr>
              <a:t>often</a:t>
            </a:r>
            <a:r>
              <a:rPr lang="it-IT" sz="2400" dirty="0">
                <a:latin typeface="NimbusRomNo9L-Regu"/>
              </a:rPr>
              <a:t> </a:t>
            </a:r>
            <a:r>
              <a:rPr lang="it-IT" sz="2400" dirty="0" err="1">
                <a:latin typeface="NimbusRomNo9L-Regu"/>
              </a:rPr>
              <a:t>chosen</a:t>
            </a:r>
            <a:r>
              <a:rPr lang="it-IT" sz="2400" dirty="0">
                <a:latin typeface="NimbusRomNo9L-Regu"/>
              </a:rPr>
              <a:t> </a:t>
            </a:r>
            <a:r>
              <a:rPr lang="it-IT" sz="2400" dirty="0" err="1">
                <a:latin typeface="NimbusRomNo9L-Regu"/>
              </a:rPr>
              <a:t>as</a:t>
            </a:r>
            <a:r>
              <a:rPr lang="it-IT" sz="2400" dirty="0">
                <a:latin typeface="NimbusRomNo9L-Regu"/>
              </a:rPr>
              <a:t> generator</a:t>
            </a:r>
          </a:p>
        </p:txBody>
      </p:sp>
    </p:spTree>
    <p:extLst>
      <p:ext uri="{BB962C8B-B14F-4D97-AF65-F5344CB8AC3E}">
        <p14:creationId xmlns:p14="http://schemas.microsoft.com/office/powerpoint/2010/main" val="195657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588F8CC-C0CB-49A2-88C3-2944837E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48" y="145355"/>
            <a:ext cx="4333890" cy="739438"/>
          </a:xfrm>
        </p:spPr>
        <p:txBody>
          <a:bodyPr>
            <a:noAutofit/>
          </a:bodyPr>
          <a:lstStyle/>
          <a:p>
            <a:r>
              <a:rPr lang="it-IT" sz="3600" dirty="0" err="1"/>
              <a:t>Proposed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endParaRPr lang="it-IT" sz="36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9462DD8-D1FD-42AB-857D-DC6A4216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0" y="1107896"/>
            <a:ext cx="11908100" cy="52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6588F8CC-C0CB-49A2-88C3-2944837E5ADB}"/>
              </a:ext>
            </a:extLst>
          </p:cNvPr>
          <p:cNvSpPr txBox="1">
            <a:spLocks/>
          </p:cNvSpPr>
          <p:nvPr/>
        </p:nvSpPr>
        <p:spPr>
          <a:xfrm>
            <a:off x="734949" y="-6740"/>
            <a:ext cx="34378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Novelty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DB293B-2919-4CD4-B3C2-26BEE0BFD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88" y="1318822"/>
            <a:ext cx="5186423" cy="502989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 Generator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Denoising</a:t>
            </a:r>
            <a:r>
              <a:rPr lang="it-IT" dirty="0"/>
              <a:t> </a:t>
            </a:r>
            <a:r>
              <a:rPr lang="it-IT" dirty="0" err="1"/>
              <a:t>residual</a:t>
            </a:r>
            <a:r>
              <a:rPr lang="it-IT" dirty="0"/>
              <a:t> 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Skip connections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Batch </a:t>
            </a:r>
            <a:r>
              <a:rPr lang="it-IT" dirty="0" err="1"/>
              <a:t>normalization</a:t>
            </a: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u="sng" dirty="0"/>
              <a:t>No</a:t>
            </a:r>
            <a:r>
              <a:rPr lang="it-IT" dirty="0"/>
              <a:t> pooling, stride or </a:t>
            </a:r>
            <a:r>
              <a:rPr lang="it-IT" dirty="0" err="1"/>
              <a:t>dilation</a:t>
            </a: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 Discriminator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Simple CNN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changed</a:t>
            </a:r>
            <a:r>
              <a:rPr lang="it-IT" dirty="0"/>
              <a:t> </a:t>
            </a:r>
            <a:r>
              <a:rPr lang="it-IT" dirty="0" err="1"/>
              <a:t>depending</a:t>
            </a:r>
            <a:r>
              <a:rPr lang="it-IT" dirty="0"/>
              <a:t> on the performance of the generator</a:t>
            </a:r>
          </a:p>
        </p:txBody>
      </p:sp>
      <p:pic>
        <p:nvPicPr>
          <p:cNvPr id="2050" name="Picture 2" descr="Visualizza immagine di origine">
            <a:extLst>
              <a:ext uri="{FF2B5EF4-FFF2-40B4-BE49-F238E27FC236}">
                <a16:creationId xmlns:a16="http://schemas.microsoft.com/office/drawing/2014/main" id="{88D9F79D-A110-4D4A-8FD4-401A69875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87" y="1318822"/>
            <a:ext cx="4514850" cy="2533650"/>
          </a:xfrm>
          <a:prstGeom prst="roundRect">
            <a:avLst>
              <a:gd name="adj" fmla="val 16667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C807EFC-FA2F-4F3B-BFF3-C8C37101E755}"/>
              </a:ext>
            </a:extLst>
          </p:cNvPr>
          <p:cNvSpPr/>
          <p:nvPr/>
        </p:nvSpPr>
        <p:spPr>
          <a:xfrm>
            <a:off x="7322667" y="3914385"/>
            <a:ext cx="3858084" cy="40011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225875-A690-41DB-BBC0-2C10F69E227D}"/>
              </a:ext>
            </a:extLst>
          </p:cNvPr>
          <p:cNvSpPr txBox="1"/>
          <p:nvPr/>
        </p:nvSpPr>
        <p:spPr>
          <a:xfrm>
            <a:off x="7923514" y="3908774"/>
            <a:ext cx="2656389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i="1" dirty="0"/>
              <a:t>Figure: </a:t>
            </a:r>
            <a:r>
              <a:rPr lang="it-IT" sz="2000" i="1" dirty="0" err="1"/>
              <a:t>Residual</a:t>
            </a:r>
            <a:r>
              <a:rPr lang="it-IT" sz="2000" i="1" dirty="0"/>
              <a:t> </a:t>
            </a:r>
            <a:r>
              <a:rPr lang="it-IT" sz="2000" i="1" dirty="0" err="1"/>
              <a:t>block</a:t>
            </a:r>
            <a:endParaRPr lang="it-IT" sz="2000" i="1" dirty="0"/>
          </a:p>
        </p:txBody>
      </p:sp>
    </p:spTree>
    <p:extLst>
      <p:ext uri="{BB962C8B-B14F-4D97-AF65-F5344CB8AC3E}">
        <p14:creationId xmlns:p14="http://schemas.microsoft.com/office/powerpoint/2010/main" val="375990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43D9C-228C-4703-BC13-B585C898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488" y="193814"/>
            <a:ext cx="7561729" cy="1325563"/>
          </a:xfrm>
        </p:spPr>
        <p:txBody>
          <a:bodyPr/>
          <a:lstStyle/>
          <a:p>
            <a:r>
              <a:rPr lang="it-IT" dirty="0"/>
              <a:t>Validation and </a:t>
            </a:r>
            <a:r>
              <a:rPr lang="it-IT" dirty="0" err="1"/>
              <a:t>comparisons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959F0-F213-47DB-B15F-4463F46B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135" y="1765639"/>
            <a:ext cx="9085729" cy="4310716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denoising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on </a:t>
            </a:r>
            <a:r>
              <a:rPr lang="it-IT" dirty="0" err="1"/>
              <a:t>different</a:t>
            </a:r>
            <a:r>
              <a:rPr lang="it-IT" dirty="0"/>
              <a:t> dataset for </a:t>
            </a:r>
            <a:r>
              <a:rPr lang="it-IT" dirty="0" err="1"/>
              <a:t>Alzheimer’s</a:t>
            </a:r>
            <a:r>
              <a:rPr lang="it-IT" dirty="0"/>
              <a:t> classification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t-IT" dirty="0"/>
              <a:t>Use transfer learning in order to </a:t>
            </a:r>
            <a:r>
              <a:rPr lang="it-IT" dirty="0" err="1"/>
              <a:t>achieve</a:t>
            </a:r>
            <a:r>
              <a:rPr lang="it-IT" dirty="0"/>
              <a:t> a </a:t>
            </a:r>
            <a:r>
              <a:rPr lang="it-IT" dirty="0" err="1"/>
              <a:t>relatively</a:t>
            </a:r>
            <a:r>
              <a:rPr lang="it-IT" dirty="0"/>
              <a:t> fast </a:t>
            </a:r>
            <a:r>
              <a:rPr lang="it-IT" dirty="0" err="1"/>
              <a:t>but</a:t>
            </a:r>
            <a:r>
              <a:rPr lang="it-IT" dirty="0"/>
              <a:t> accurate classification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t-IT" dirty="0"/>
              <a:t>Compare the classification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denoising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to </a:t>
            </a:r>
            <a:r>
              <a:rPr lang="it-IT" dirty="0" err="1"/>
              <a:t>preprocess</a:t>
            </a:r>
            <a:r>
              <a:rPr lang="it-IT" dirty="0"/>
              <a:t> the images and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denoising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55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D7D65C-BB9E-49B1-9F0D-C53F21BE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Expected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6D90D0-1177-4FC9-885D-C49D887B7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2029" y="2219418"/>
            <a:ext cx="7507941" cy="284115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 err="1"/>
              <a:t>Increase</a:t>
            </a:r>
            <a:r>
              <a:rPr lang="it-IT" dirty="0"/>
              <a:t> in the classification </a:t>
            </a:r>
            <a:r>
              <a:rPr lang="it-IT" dirty="0" err="1"/>
              <a:t>accuracy</a:t>
            </a:r>
            <a:r>
              <a:rPr lang="it-IT" dirty="0"/>
              <a:t> by </a:t>
            </a:r>
            <a:r>
              <a:rPr lang="it-IT" dirty="0" err="1"/>
              <a:t>around</a:t>
            </a:r>
            <a:r>
              <a:rPr lang="it-IT" dirty="0"/>
              <a:t> 10% with </a:t>
            </a:r>
            <a:r>
              <a:rPr lang="it-IT" dirty="0" err="1"/>
              <a:t>respect</a:t>
            </a:r>
            <a:r>
              <a:rPr lang="it-IT" dirty="0"/>
              <a:t> to the classification </a:t>
            </a:r>
            <a:r>
              <a:rPr lang="it-IT" dirty="0" err="1"/>
              <a:t>done</a:t>
            </a:r>
            <a:r>
              <a:rPr lang="it-IT" dirty="0"/>
              <a:t> on a </a:t>
            </a:r>
            <a:r>
              <a:rPr lang="it-IT" dirty="0" err="1"/>
              <a:t>noisy</a:t>
            </a:r>
            <a:r>
              <a:rPr lang="it-IT" dirty="0"/>
              <a:t> dataset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/>
              <a:t>Not </a:t>
            </a:r>
            <a:r>
              <a:rPr lang="it-IT" dirty="0" err="1"/>
              <a:t>excessively</a:t>
            </a:r>
            <a:r>
              <a:rPr lang="it-IT" dirty="0"/>
              <a:t> long training time</a:t>
            </a:r>
          </a:p>
        </p:txBody>
      </p:sp>
    </p:spTree>
    <p:extLst>
      <p:ext uri="{BB962C8B-B14F-4D97-AF65-F5344CB8AC3E}">
        <p14:creationId xmlns:p14="http://schemas.microsoft.com/office/powerpoint/2010/main" val="1528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ExploreVTI">
  <a:themeElements>
    <a:clrScheme name="AnalogousFromLightSeedRightStep">
      <a:dk1>
        <a:srgbClr val="000000"/>
      </a:dk1>
      <a:lt1>
        <a:srgbClr val="FFFFFF"/>
      </a:lt1>
      <a:dk2>
        <a:srgbClr val="36371F"/>
      </a:dk2>
      <a:lt2>
        <a:srgbClr val="E2E4E8"/>
      </a:lt2>
      <a:accent1>
        <a:srgbClr val="C79950"/>
      </a:accent1>
      <a:accent2>
        <a:srgbClr val="A5A74E"/>
      </a:accent2>
      <a:accent3>
        <a:srgbClr val="8CAC64"/>
      </a:accent3>
      <a:accent4>
        <a:srgbClr val="61B454"/>
      </a:accent4>
      <a:accent5>
        <a:srgbClr val="59B372"/>
      </a:accent5>
      <a:accent6>
        <a:srgbClr val="53B194"/>
      </a:accent6>
      <a:hlink>
        <a:srgbClr val="6682AD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1334</TotalTime>
  <Words>523</Words>
  <Application>Microsoft Office PowerPoint</Application>
  <PresentationFormat>Widescreen</PresentationFormat>
  <Paragraphs>62</Paragraphs>
  <Slides>11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21" baseType="lpstr">
      <vt:lpstr>Arial</vt:lpstr>
      <vt:lpstr>Avenir Next LT Pro</vt:lpstr>
      <vt:lpstr>AvenirNext LT Pro Medium</vt:lpstr>
      <vt:lpstr>Calibri</vt:lpstr>
      <vt:lpstr>Courier New</vt:lpstr>
      <vt:lpstr>NimbusRomNo9L-Regu</vt:lpstr>
      <vt:lpstr>Rockwell</vt:lpstr>
      <vt:lpstr>Segoe UI</vt:lpstr>
      <vt:lpstr>Wingdings</vt:lpstr>
      <vt:lpstr>ExploreVTI</vt:lpstr>
      <vt:lpstr>Brain MRI processing for enhancing Alzheimer’s diagnosis</vt:lpstr>
      <vt:lpstr>What is Alzheimer Disease (AD)?</vt:lpstr>
      <vt:lpstr>Magnetic resonance imaging (MRI)</vt:lpstr>
      <vt:lpstr>K-space and noise distributions</vt:lpstr>
      <vt:lpstr>State-of-the-art in MRI Denoising</vt:lpstr>
      <vt:lpstr>Proposed approach</vt:lpstr>
      <vt:lpstr>Presentazione standard di PowerPoint</vt:lpstr>
      <vt:lpstr>Validation and comparisons</vt:lpstr>
      <vt:lpstr>Expected results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MRI processing for enhancing Alzheimer’s diagnosis</dc:title>
  <dc:creator>Michela Proietti</dc:creator>
  <cp:lastModifiedBy>Michela Proietti</cp:lastModifiedBy>
  <cp:revision>27</cp:revision>
  <dcterms:created xsi:type="dcterms:W3CDTF">2021-11-18T11:38:54Z</dcterms:created>
  <dcterms:modified xsi:type="dcterms:W3CDTF">2021-11-21T11:54:53Z</dcterms:modified>
</cp:coreProperties>
</file>